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03" r:id="rId2"/>
    <p:sldId id="322" r:id="rId3"/>
    <p:sldId id="267" r:id="rId4"/>
    <p:sldId id="323" r:id="rId5"/>
    <p:sldId id="270" r:id="rId6"/>
    <p:sldId id="302" r:id="rId7"/>
    <p:sldId id="269" r:id="rId8"/>
    <p:sldId id="317" r:id="rId9"/>
    <p:sldId id="304" r:id="rId10"/>
    <p:sldId id="305" r:id="rId11"/>
    <p:sldId id="306" r:id="rId12"/>
    <p:sldId id="307" r:id="rId13"/>
    <p:sldId id="309" r:id="rId14"/>
    <p:sldId id="310" r:id="rId15"/>
    <p:sldId id="311" r:id="rId16"/>
    <p:sldId id="312" r:id="rId17"/>
    <p:sldId id="318" r:id="rId18"/>
    <p:sldId id="320" r:id="rId19"/>
    <p:sldId id="319" r:id="rId20"/>
    <p:sldId id="314" r:id="rId21"/>
    <p:sldId id="315" r:id="rId22"/>
    <p:sldId id="299" r:id="rId23"/>
  </p:sldIdLst>
  <p:sldSz cx="9144000" cy="6858000" type="screen4x3"/>
  <p:notesSz cx="6794500" cy="99314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CC"/>
    <a:srgbClr val="003399"/>
    <a:srgbClr val="003366"/>
    <a:srgbClr val="0066CC"/>
    <a:srgbClr val="0000CC"/>
    <a:srgbClr val="000099"/>
    <a:srgbClr val="981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08" autoAdjust="0"/>
    <p:restoredTop sz="94660"/>
  </p:normalViewPr>
  <p:slideViewPr>
    <p:cSldViewPr>
      <p:cViewPr>
        <p:scale>
          <a:sx n="76" d="100"/>
          <a:sy n="76" d="100"/>
        </p:scale>
        <p:origin x="-2634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8C9B28B-2E9F-4A10-B275-F1B185FA5855}" type="datetimeFigureOut">
              <a:rPr lang="cs-CZ" altLang="cs-CZ"/>
              <a:pPr>
                <a:defRPr/>
              </a:pPr>
              <a:t>31.10.2017</a:t>
            </a:fld>
            <a:endParaRPr lang="cs-CZ" altLang="cs-CZ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BBFFB9BE-5C9C-4354-8186-35ECF36E3DC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3029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FCEAC-7650-483A-9D35-04C98F601AEC}" type="datetimeFigureOut">
              <a:rPr lang="cs-CZ" smtClean="0"/>
              <a:t>31.10.2017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DB35B-1F79-494E-91C8-5A054EEDC9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8790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DB35B-1F79-494E-91C8-5A054EEDC9F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3366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60582-7D5B-44E8-A35B-7FCC85087B7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17633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B5CFB-9C23-4E42-A530-6AB4501730A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71633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C67FE-B2D8-4DD0-8369-093B8A81228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28365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24075" y="274638"/>
            <a:ext cx="6562725" cy="70643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4C7A7-45C9-4012-AA7D-2C19FC67783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17776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Nadpis, 2 obsahy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BC1EC-49DE-4646-8E7D-35CC03AE9A8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3745148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DB519-95A2-4B58-AF63-3A23D4E79F3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61177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D5F41-D815-4BAA-8BA8-077E91AD70B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33283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2A144-57D9-449D-9B22-D26BF4C6026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3037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FC659-B20A-40E0-ACBA-03032D1C082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37061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773B4-F86D-4A2E-A621-1DF86850F20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0454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7814B-5698-47D2-8B6C-B1C0E851269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76654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C3A7E-F8F4-4D4C-923E-76F7AA17C08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6097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E68D0-2E7C-4D35-A610-A2DBC89DB97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64545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24075" y="274638"/>
            <a:ext cx="6562725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C48CB1AD-CC81-48CF-9572-D423354E37D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pic>
        <p:nvPicPr>
          <p:cNvPr id="1031" name="Picture 7" descr="prezentace negativ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ternational.zcu.cz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nternational.zcu.cz/" TargetMode="External"/><Relationship Id="rId2" Type="http://schemas.openxmlformats.org/officeDocument/2006/relationships/hyperlink" Target="mailto:binova@rek.zcu.cz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zahranicnivztahyhttp:/international.zcu.cz" TargetMode="External"/><Relationship Id="rId2" Type="http://schemas.openxmlformats.org/officeDocument/2006/relationships/hyperlink" Target="mailto:lenkakan@rek.zcu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nternational.zcu.cz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national.zcu.cz/msmt/" TargetMode="External"/><Relationship Id="rId2" Type="http://schemas.openxmlformats.org/officeDocument/2006/relationships/hyperlink" Target="http://www.dzs.cz/cz/akademicka-informacni-agentur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ternational.zcu.cz/ostatni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ls.cz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cebook.com/zahranicnivztahyhttp:/international.zcu.c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cecilova@rek.zcu.cz" TargetMode="External"/><Relationship Id="rId2" Type="http://schemas.openxmlformats.org/officeDocument/2006/relationships/hyperlink" Target="mailto:ovsjan@rek.zcu.cz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acebook.com/zahranicnivztahyhttp:/international.zcu.cz" TargetMode="External"/><Relationship Id="rId4" Type="http://schemas.openxmlformats.org/officeDocument/2006/relationships/hyperlink" Target="http://international.zcu.cz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 txBox="1">
            <a:spLocks noChangeArrowheads="1"/>
          </p:cNvSpPr>
          <p:nvPr/>
        </p:nvSpPr>
        <p:spPr bwMode="auto">
          <a:xfrm>
            <a:off x="17463" y="3209925"/>
            <a:ext cx="91440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6600" dirty="0">
                <a:solidFill>
                  <a:srgbClr val="FF0000"/>
                </a:solidFill>
              </a:rPr>
              <a:t>FREE MOVERS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36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360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79512" y="5411788"/>
            <a:ext cx="91440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cs-CZ" sz="2800" kern="0" dirty="0" smtClean="0">
                <a:solidFill>
                  <a:schemeClr val="tx1"/>
                </a:solidFill>
              </a:rPr>
              <a:t>Fakulta </a:t>
            </a:r>
            <a:r>
              <a:rPr lang="cs-CZ" altLang="cs-CZ" sz="2800" kern="0" dirty="0" smtClean="0">
                <a:solidFill>
                  <a:schemeClr val="tx1"/>
                </a:solidFill>
              </a:rPr>
              <a:t>filozofická</a:t>
            </a:r>
            <a:endParaRPr lang="cs-CZ" altLang="cs-CZ" sz="2800" kern="0" dirty="0" smtClean="0">
              <a:solidFill>
                <a:schemeClr val="tx1"/>
              </a:solidFill>
            </a:endParaRPr>
          </a:p>
        </p:txBody>
      </p:sp>
      <p:pic>
        <p:nvPicPr>
          <p:cNvPr id="4101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2" t="18900" r="4684" b="20079"/>
          <a:stretch>
            <a:fillRect/>
          </a:stretch>
        </p:blipFill>
        <p:spPr bwMode="auto">
          <a:xfrm>
            <a:off x="1778000" y="1268413"/>
            <a:ext cx="5586413" cy="19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DB519-95A2-4B58-AF63-3A23D4E79F31}" type="slidenum">
              <a:rPr lang="cs-CZ" altLang="cs-CZ" smtClean="0"/>
              <a:pPr>
                <a:defRPr/>
              </a:pPr>
              <a:t>1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 smtClean="0"/>
              <a:t>Cíl odborných praktických stáží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r>
              <a:rPr lang="cs-CZ" altLang="cs-CZ" sz="2800" b="1" dirty="0" smtClean="0"/>
              <a:t>Praktické stáže podporují praktickou přípravu studentů, </a:t>
            </a:r>
            <a:r>
              <a:rPr lang="cs-CZ" altLang="cs-CZ" sz="2800" dirty="0" smtClean="0"/>
              <a:t>doktorandů a absolventů všech fakult. </a:t>
            </a:r>
          </a:p>
          <a:p>
            <a:r>
              <a:rPr lang="cs-CZ" altLang="cs-CZ" sz="2800" b="1" dirty="0" smtClean="0"/>
              <a:t>Přijímajícími organizacemi jsou firmy, školy, neziskové organizace </a:t>
            </a:r>
            <a:r>
              <a:rPr lang="cs-CZ" altLang="cs-CZ" sz="2800" dirty="0" smtClean="0"/>
              <a:t>a další instituce v zemích </a:t>
            </a:r>
            <a:r>
              <a:rPr lang="cs-CZ" altLang="cs-CZ" sz="2800" b="1" dirty="0" smtClean="0"/>
              <a:t>EU</a:t>
            </a:r>
            <a:r>
              <a:rPr lang="cs-CZ" altLang="cs-CZ" sz="2800" dirty="0" smtClean="0"/>
              <a:t> (kromě institucí EU a projektů EU).</a:t>
            </a:r>
          </a:p>
          <a:p>
            <a:r>
              <a:rPr lang="cs-CZ" altLang="cs-CZ" sz="2800" b="1" dirty="0" smtClean="0"/>
              <a:t>Náplň praxe musí odpovídat studijnímu oboru praktikanta na ZČU </a:t>
            </a:r>
            <a:r>
              <a:rPr lang="cs-CZ" altLang="cs-CZ" sz="2800" dirty="0" smtClean="0"/>
              <a:t>(u studentů FPE nemusí být jen pedagogická).</a:t>
            </a:r>
          </a:p>
          <a:p>
            <a:endParaRPr lang="cs-CZ" altLang="cs-CZ" dirty="0" smtClean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DB519-95A2-4B58-AF63-3A23D4E79F31}" type="slidenum">
              <a:rPr lang="cs-CZ" altLang="cs-CZ" smtClean="0"/>
              <a:pPr>
                <a:defRPr/>
              </a:pPr>
              <a:t>10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 smtClean="0"/>
              <a:t>Podmínky</a:t>
            </a:r>
            <a:endParaRPr lang="cs-CZ" altLang="cs-CZ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800" b="1" u="sng" dirty="0" smtClean="0"/>
              <a:t>Termín</a:t>
            </a:r>
            <a:r>
              <a:rPr lang="cs-CZ" altLang="cs-CZ" sz="2800" b="1" dirty="0" smtClean="0"/>
              <a:t> </a:t>
            </a:r>
            <a:r>
              <a:rPr lang="cs-CZ" altLang="cs-CZ" sz="2800" dirty="0" smtClean="0"/>
              <a:t>pro </a:t>
            </a:r>
            <a:r>
              <a:rPr lang="cs-CZ" altLang="cs-CZ" sz="2800" dirty="0" smtClean="0"/>
              <a:t>přihlášení: </a:t>
            </a:r>
            <a:r>
              <a:rPr lang="cs-CZ" altLang="cs-CZ" sz="2800" b="1" dirty="0" smtClean="0"/>
              <a:t>průběžný</a:t>
            </a:r>
            <a:endParaRPr lang="cs-CZ" altLang="cs-CZ" sz="2800" b="1" dirty="0" smtClean="0"/>
          </a:p>
          <a:p>
            <a:pPr>
              <a:lnSpc>
                <a:spcPct val="90000"/>
              </a:lnSpc>
            </a:pPr>
            <a:r>
              <a:rPr lang="cs-CZ" altLang="cs-CZ" sz="2800" b="1" u="sng" dirty="0" smtClean="0"/>
              <a:t>Přihláška</a:t>
            </a:r>
            <a:r>
              <a:rPr lang="cs-CZ" altLang="cs-CZ" sz="2800" b="1" dirty="0" smtClean="0"/>
              <a:t>: </a:t>
            </a:r>
            <a:r>
              <a:rPr lang="cs-CZ" altLang="cs-CZ" sz="2800" b="1" dirty="0" smtClean="0"/>
              <a:t>životopis </a:t>
            </a:r>
            <a:r>
              <a:rPr lang="cs-CZ" altLang="cs-CZ" sz="2800" dirty="0" smtClean="0"/>
              <a:t>zaslaný na e-mail kontaktní osoby na ZV - </a:t>
            </a:r>
            <a:r>
              <a:rPr lang="cs-CZ" altLang="cs-CZ" sz="2800" b="1" dirty="0" smtClean="0"/>
              <a:t>binova@rek.zcu.cz</a:t>
            </a:r>
          </a:p>
          <a:p>
            <a:pPr>
              <a:lnSpc>
                <a:spcPct val="90000"/>
              </a:lnSpc>
            </a:pPr>
            <a:r>
              <a:rPr lang="cs-CZ" altLang="cs-CZ" sz="2800" b="1" u="sng" dirty="0" smtClean="0"/>
              <a:t>Grant</a:t>
            </a:r>
            <a:r>
              <a:rPr lang="cs-CZ" altLang="cs-CZ" sz="2800" b="1" dirty="0" smtClean="0"/>
              <a:t>: cestovné</a:t>
            </a:r>
            <a:r>
              <a:rPr lang="cs-CZ" altLang="cs-CZ" sz="2800" b="1" dirty="0" smtClean="0"/>
              <a:t>, pojištění, ubytování a stravu </a:t>
            </a:r>
            <a:r>
              <a:rPr lang="cs-CZ" altLang="cs-CZ" sz="2800" dirty="0" smtClean="0"/>
              <a:t>na </a:t>
            </a:r>
            <a:r>
              <a:rPr lang="cs-CZ" altLang="cs-CZ" sz="2800" dirty="0" smtClean="0"/>
              <a:t>min</a:t>
            </a:r>
            <a:r>
              <a:rPr lang="cs-CZ" altLang="cs-CZ" sz="2800" dirty="0" smtClean="0"/>
              <a:t>. </a:t>
            </a:r>
            <a:r>
              <a:rPr lang="cs-CZ" altLang="cs-CZ" sz="2800" b="1" dirty="0" smtClean="0"/>
              <a:t>2 </a:t>
            </a:r>
            <a:r>
              <a:rPr lang="cs-CZ" altLang="cs-CZ" sz="2800" b="1" dirty="0" smtClean="0"/>
              <a:t>měsíce </a:t>
            </a:r>
            <a:r>
              <a:rPr lang="cs-CZ" altLang="cs-CZ" sz="2800" dirty="0" smtClean="0"/>
              <a:t>(400 až 600 EUR/měsíc).</a:t>
            </a:r>
          </a:p>
          <a:p>
            <a:pPr>
              <a:lnSpc>
                <a:spcPct val="90000"/>
              </a:lnSpc>
            </a:pPr>
            <a:r>
              <a:rPr lang="cs-CZ" altLang="cs-CZ" sz="2800" b="1" u="sng" dirty="0" smtClean="0"/>
              <a:t>Délka </a:t>
            </a:r>
            <a:r>
              <a:rPr lang="cs-CZ" altLang="cs-CZ" sz="2800" b="1" u="sng" dirty="0" smtClean="0"/>
              <a:t>praxe</a:t>
            </a:r>
            <a:r>
              <a:rPr lang="cs-CZ" altLang="cs-CZ" sz="2800" b="1" dirty="0" smtClean="0"/>
              <a:t>: 2 </a:t>
            </a:r>
            <a:r>
              <a:rPr lang="cs-CZ" altLang="cs-CZ" sz="2800" b="1" dirty="0" smtClean="0"/>
              <a:t>– 12 měsíců </a:t>
            </a:r>
            <a:r>
              <a:rPr lang="cs-CZ" altLang="cs-CZ" sz="2800" dirty="0" smtClean="0"/>
              <a:t>(v každém studijním cyklu). </a:t>
            </a:r>
          </a:p>
          <a:p>
            <a:pPr>
              <a:lnSpc>
                <a:spcPct val="90000"/>
              </a:lnSpc>
            </a:pPr>
            <a:r>
              <a:rPr lang="cs-CZ" altLang="cs-CZ" sz="2800" dirty="0" smtClean="0"/>
              <a:t>V každém akad. roce </a:t>
            </a:r>
            <a:r>
              <a:rPr lang="cs-CZ" altLang="cs-CZ" sz="2800" b="1" dirty="0" smtClean="0"/>
              <a:t>stáže probíhají od   1. 7. do 30. 9. </a:t>
            </a:r>
            <a:r>
              <a:rPr lang="cs-CZ" altLang="cs-CZ" sz="2800" b="1" dirty="0" smtClean="0"/>
              <a:t>dalšího</a:t>
            </a:r>
            <a:r>
              <a:rPr lang="cs-CZ" altLang="cs-CZ" sz="2800" b="1" noProof="1" smtClean="0"/>
              <a:t> ak. roku.</a:t>
            </a:r>
            <a:endParaRPr lang="cs-CZ" altLang="cs-CZ" sz="2800" b="1" noProof="1" smtClean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DB519-95A2-4B58-AF63-3A23D4E79F31}" type="slidenum">
              <a:rPr lang="cs-CZ" altLang="cs-CZ" smtClean="0"/>
              <a:pPr>
                <a:defRPr/>
              </a:pPr>
              <a:t>11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smtClean="0"/>
              <a:t>Jak najít vhodnou organizaci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cs-CZ" altLang="cs-CZ" sz="2400" b="1" dirty="0" smtClean="0"/>
              <a:t>ZV rozesílá přihlášeným zájemcům aktuální nabídky </a:t>
            </a:r>
            <a:r>
              <a:rPr lang="cs-CZ" altLang="cs-CZ" sz="2400" dirty="0" smtClean="0"/>
              <a:t>od zprostředkovatelů a přijímajících organizací.</a:t>
            </a:r>
          </a:p>
          <a:p>
            <a:r>
              <a:rPr lang="cs-CZ" altLang="cs-CZ" sz="2400" b="1" dirty="0" smtClean="0"/>
              <a:t>Zájemce o praxi si najde a dohodne oborově vhodnou přijímající organizaci sám a kontaktuje ZV.</a:t>
            </a:r>
          </a:p>
          <a:p>
            <a:r>
              <a:rPr lang="cs-CZ" altLang="cs-CZ" sz="2400" b="1" dirty="0" smtClean="0"/>
              <a:t>Seznam </a:t>
            </a:r>
            <a:r>
              <a:rPr lang="cs-CZ" altLang="cs-CZ" sz="2400" dirty="0" smtClean="0"/>
              <a:t>zprostředkovatelů stáží je </a:t>
            </a:r>
            <a:r>
              <a:rPr lang="cs-CZ" altLang="cs-CZ" sz="2400" dirty="0" smtClean="0"/>
              <a:t>na webu: </a:t>
            </a:r>
            <a:endParaRPr lang="cs-CZ" altLang="cs-CZ" sz="2400" dirty="0" smtClean="0"/>
          </a:p>
          <a:p>
            <a:pPr marL="0" indent="0">
              <a:buNone/>
            </a:pPr>
            <a:r>
              <a:rPr lang="cs-CZ" altLang="cs-CZ" sz="2400" b="1" dirty="0"/>
              <a:t> </a:t>
            </a:r>
            <a:r>
              <a:rPr lang="cs-CZ" altLang="cs-CZ" sz="2400" b="1" dirty="0" smtClean="0"/>
              <a:t>    </a:t>
            </a:r>
            <a:r>
              <a:rPr lang="cs-CZ" altLang="cs-CZ" sz="2400" b="1" dirty="0" smtClean="0">
                <a:hlinkClick r:id="rId2"/>
              </a:rPr>
              <a:t>www.international.zcu.cz</a:t>
            </a:r>
            <a:r>
              <a:rPr lang="cs-CZ" altLang="cs-CZ" sz="2400" b="1" dirty="0" smtClean="0"/>
              <a:t> – informace pro studenty –     Erasmus-praxe</a:t>
            </a:r>
          </a:p>
          <a:p>
            <a:r>
              <a:rPr lang="cs-CZ" altLang="cs-CZ" sz="2400" dirty="0" smtClean="0"/>
              <a:t>Některé fakulty mají uzavřené smlouvy </a:t>
            </a:r>
            <a:r>
              <a:rPr lang="cs-CZ" altLang="cs-CZ" sz="2400" dirty="0" smtClean="0"/>
              <a:t>s přijímajícími </a:t>
            </a:r>
            <a:r>
              <a:rPr lang="cs-CZ" altLang="cs-CZ" sz="2400" dirty="0" smtClean="0"/>
              <a:t>organizacemi v zemích EU.</a:t>
            </a:r>
          </a:p>
          <a:p>
            <a:pPr>
              <a:buFont typeface="Wingdings" pitchFamily="2" charset="2"/>
              <a:buNone/>
            </a:pPr>
            <a:endParaRPr lang="cs-CZ" altLang="cs-CZ" sz="2800" dirty="0" smtClean="0"/>
          </a:p>
          <a:p>
            <a:endParaRPr lang="cs-CZ" altLang="cs-CZ" sz="2800" dirty="0" smtClean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DB519-95A2-4B58-AF63-3A23D4E79F31}" type="slidenum">
              <a:rPr lang="cs-CZ" altLang="cs-CZ" smtClean="0"/>
              <a:pPr>
                <a:defRPr/>
              </a:pPr>
              <a:t>12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260648"/>
            <a:ext cx="6562725" cy="706437"/>
          </a:xfrm>
        </p:spPr>
        <p:txBody>
          <a:bodyPr/>
          <a:lstStyle/>
          <a:p>
            <a:r>
              <a:rPr lang="cs-CZ" altLang="cs-CZ" dirty="0" smtClean="0"/>
              <a:t>Kontaktní  osoba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b="1" dirty="0" smtClean="0"/>
              <a:t>Pavlína Bínová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dirty="0" smtClean="0">
                <a:hlinkClick r:id="rId2"/>
              </a:rPr>
              <a:t>binova@rek.zcu.cz</a:t>
            </a:r>
            <a:endParaRPr lang="cs-CZ" altLang="cs-CZ" sz="2400" dirty="0" smtClean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dirty="0" smtClean="0"/>
              <a:t>Tel. 377635712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cs-CZ" altLang="cs-CZ" sz="2400" dirty="0" smtClean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dirty="0" smtClean="0"/>
              <a:t>Zahraniční vztahy ZČU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dirty="0" smtClean="0"/>
              <a:t>Univerzitní  20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dirty="0" smtClean="0"/>
              <a:t>306 14 Plzeň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dirty="0" smtClean="0"/>
              <a:t>UI 110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cs-CZ" altLang="cs-CZ" sz="2400" dirty="0" smtClean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800" dirty="0" smtClean="0">
                <a:hlinkClick r:id="rId3"/>
              </a:rPr>
              <a:t>http://international.zcu.cz</a:t>
            </a:r>
            <a:endParaRPr lang="cs-CZ" altLang="cs-CZ" sz="2800" dirty="0" smtClean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800" dirty="0" smtClean="0"/>
              <a:t>(</a:t>
            </a:r>
            <a:r>
              <a:rPr lang="cs-CZ" altLang="cs-CZ" sz="2400" dirty="0" smtClean="0"/>
              <a:t>Informace pro studenty </a:t>
            </a:r>
            <a:r>
              <a:rPr lang="en-US" altLang="cs-CZ" sz="2400" dirty="0" smtClean="0"/>
              <a:t>&gt;</a:t>
            </a:r>
            <a:r>
              <a:rPr lang="cs-CZ" altLang="cs-CZ" sz="2400" dirty="0" smtClean="0"/>
              <a:t> Erasmus – praxe)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DB519-95A2-4B58-AF63-3A23D4E79F31}" type="slidenum">
              <a:rPr lang="cs-CZ" altLang="cs-CZ" smtClean="0"/>
              <a:pPr>
                <a:defRPr/>
              </a:pPr>
              <a:t>13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24075" y="188913"/>
            <a:ext cx="6562725" cy="706437"/>
          </a:xfrm>
        </p:spPr>
        <p:txBody>
          <a:bodyPr/>
          <a:lstStyle/>
          <a:p>
            <a:pPr algn="l"/>
            <a:r>
              <a:rPr lang="cs-CZ" altLang="cs-CZ" sz="3600" dirty="0" smtClean="0"/>
              <a:t>„</a:t>
            </a:r>
            <a:r>
              <a:rPr lang="cs-CZ" altLang="cs-CZ" sz="3600" noProof="1" smtClean="0"/>
              <a:t>Freemovers</a:t>
            </a:r>
            <a:r>
              <a:rPr lang="cs-CZ" altLang="cs-CZ" sz="3600" dirty="0" smtClean="0"/>
              <a:t>“ </a:t>
            </a:r>
            <a:r>
              <a:rPr lang="cs-CZ" altLang="cs-CZ" sz="3600" dirty="0" smtClean="0"/>
              <a:t>– INTER-18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41438"/>
            <a:ext cx="8291513" cy="51831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pl-PL" altLang="cs-CZ" u="sng" smtClean="0"/>
              <a:t>Účel studijního pobytu:</a:t>
            </a:r>
          </a:p>
          <a:p>
            <a:pPr>
              <a:buFont typeface="Wingdings" pitchFamily="2" charset="2"/>
              <a:buChar char="§"/>
            </a:pPr>
            <a:r>
              <a:rPr lang="pl-PL" altLang="cs-CZ" b="1" smtClean="0"/>
              <a:t>Absolvování </a:t>
            </a:r>
            <a:r>
              <a:rPr lang="pl-PL" altLang="cs-CZ" smtClean="0"/>
              <a:t>celého </a:t>
            </a:r>
            <a:r>
              <a:rPr lang="pl-PL" altLang="cs-CZ" b="1" smtClean="0"/>
              <a:t>semestru</a:t>
            </a:r>
            <a:r>
              <a:rPr lang="pl-PL" altLang="cs-CZ" smtClean="0"/>
              <a:t> výuky (povinnost přivé</a:t>
            </a:r>
            <a:r>
              <a:rPr lang="cs-CZ" altLang="cs-CZ" smtClean="0"/>
              <a:t>z</a:t>
            </a:r>
            <a:r>
              <a:rPr lang="pl-PL" altLang="cs-CZ" smtClean="0"/>
              <a:t>t 20 ECTS).</a:t>
            </a:r>
          </a:p>
          <a:p>
            <a:pPr>
              <a:buFont typeface="Wingdings" pitchFamily="2" charset="2"/>
              <a:buChar char="§"/>
            </a:pPr>
            <a:r>
              <a:rPr lang="pl-PL" altLang="cs-CZ" b="1" smtClean="0"/>
              <a:t>Zpracování podkladů</a:t>
            </a:r>
            <a:r>
              <a:rPr lang="pl-PL" altLang="cs-CZ" smtClean="0"/>
              <a:t> pro bakalářskou, magisterskou, disertační práci.</a:t>
            </a:r>
          </a:p>
          <a:p>
            <a:pPr>
              <a:buFont typeface="Wingdings" pitchFamily="2" charset="2"/>
              <a:buChar char="§"/>
            </a:pPr>
            <a:r>
              <a:rPr lang="pl-PL" altLang="cs-CZ" b="1" smtClean="0"/>
              <a:t>Jazykový</a:t>
            </a:r>
            <a:r>
              <a:rPr lang="pl-PL" altLang="cs-CZ" smtClean="0"/>
              <a:t> či jiný odborný </a:t>
            </a:r>
            <a:r>
              <a:rPr lang="pl-PL" altLang="cs-CZ" b="1" smtClean="0"/>
              <a:t>kurz</a:t>
            </a:r>
            <a:r>
              <a:rPr lang="pl-PL" altLang="cs-CZ" smtClean="0"/>
              <a:t> </a:t>
            </a:r>
            <a:br>
              <a:rPr lang="pl-PL" altLang="cs-CZ" smtClean="0"/>
            </a:br>
            <a:r>
              <a:rPr lang="pl-PL" altLang="cs-CZ" smtClean="0"/>
              <a:t>- </a:t>
            </a:r>
            <a:r>
              <a:rPr lang="cs-CZ" altLang="cs-CZ" smtClean="0"/>
              <a:t>odborný jazykový kurz v rámci specializovaných kurzů.</a:t>
            </a:r>
          </a:p>
          <a:p>
            <a:pPr>
              <a:buFont typeface="Wingdings" pitchFamily="2" charset="2"/>
              <a:buChar char="§"/>
            </a:pPr>
            <a:r>
              <a:rPr lang="cs-CZ" altLang="cs-CZ" b="1" smtClean="0"/>
              <a:t>Pracovní stáž/ praxe v rámci studia</a:t>
            </a:r>
            <a:r>
              <a:rPr lang="cs-CZ" altLang="cs-CZ" smtClean="0"/>
              <a:t>.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7814B-5698-47D2-8B6C-B1C0E8512697}" type="slidenum">
              <a:rPr lang="cs-CZ" altLang="cs-CZ" smtClean="0"/>
              <a:pPr>
                <a:defRPr/>
              </a:pPr>
              <a:t>14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18487" cy="706437"/>
          </a:xfrm>
        </p:spPr>
        <p:txBody>
          <a:bodyPr/>
          <a:lstStyle/>
          <a:p>
            <a:r>
              <a:rPr lang="cs-CZ" altLang="cs-CZ" sz="3600" dirty="0" smtClean="0"/>
              <a:t>„</a:t>
            </a:r>
            <a:r>
              <a:rPr lang="cs-CZ" altLang="cs-CZ" sz="3600" noProof="1" smtClean="0"/>
              <a:t>Freemovers</a:t>
            </a:r>
            <a:r>
              <a:rPr lang="cs-CZ" altLang="cs-CZ" sz="3600" dirty="0" smtClean="0"/>
              <a:t>“ </a:t>
            </a:r>
            <a:r>
              <a:rPr lang="cs-CZ" altLang="cs-CZ" sz="3600" dirty="0" smtClean="0"/>
              <a:t>– INTER-18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196975"/>
            <a:ext cx="8507412" cy="5145088"/>
          </a:xfrm>
        </p:spPr>
        <p:txBody>
          <a:bodyPr/>
          <a:lstStyle/>
          <a:p>
            <a:pPr>
              <a:spcBef>
                <a:spcPct val="25000"/>
              </a:spcBef>
              <a:buFont typeface="Wingdings" pitchFamily="2" charset="2"/>
              <a:buNone/>
            </a:pPr>
            <a:r>
              <a:rPr lang="pl-PL" altLang="cs-CZ" u="sng" dirty="0" smtClean="0"/>
              <a:t>Podmínky:</a:t>
            </a:r>
          </a:p>
          <a:p>
            <a:pPr>
              <a:spcBef>
                <a:spcPct val="25000"/>
              </a:spcBef>
              <a:buFont typeface="Wingdings" pitchFamily="2" charset="2"/>
              <a:buChar char="§"/>
            </a:pPr>
            <a:r>
              <a:rPr lang="pl-PL" altLang="cs-CZ" sz="2800" dirty="0" smtClean="0"/>
              <a:t>Vyjíždět mohou studenti prezenčního studia bakalářských, magisterských, doktorských studijních programů</a:t>
            </a:r>
            <a:r>
              <a:rPr lang="pl-PL" altLang="cs-CZ" dirty="0" smtClean="0"/>
              <a:t> </a:t>
            </a:r>
            <a:r>
              <a:rPr lang="pl-PL" altLang="cs-CZ" sz="2800" dirty="0" smtClean="0"/>
              <a:t>(kromě 1. ročníku Bc</a:t>
            </a:r>
            <a:r>
              <a:rPr lang="pl-PL" altLang="cs-CZ" sz="2800" dirty="0" smtClean="0"/>
              <a:t>)</a:t>
            </a:r>
            <a:endParaRPr lang="pl-PL" altLang="cs-CZ" sz="2800" dirty="0" smtClean="0"/>
          </a:p>
          <a:p>
            <a:pPr>
              <a:spcBef>
                <a:spcPct val="25000"/>
              </a:spcBef>
              <a:buFont typeface="Wingdings" pitchFamily="2" charset="2"/>
              <a:buChar char="§"/>
            </a:pPr>
            <a:r>
              <a:rPr lang="pl-PL" altLang="cs-CZ" sz="2800" dirty="0" smtClean="0"/>
              <a:t>Studenti během svého studijního pobytu v zahraničí </a:t>
            </a:r>
            <a:r>
              <a:rPr lang="pl-PL" altLang="cs-CZ" sz="2800" b="1" dirty="0" smtClean="0"/>
              <a:t>nesmějí přerušit studium</a:t>
            </a:r>
            <a:r>
              <a:rPr lang="pl-PL" altLang="cs-CZ" sz="2800" dirty="0" smtClean="0"/>
              <a:t> na </a:t>
            </a:r>
            <a:r>
              <a:rPr lang="pl-PL" altLang="cs-CZ" sz="2800" dirty="0" smtClean="0"/>
              <a:t>ZČU</a:t>
            </a:r>
            <a:endParaRPr lang="pl-PL" altLang="cs-CZ" sz="2800" dirty="0" smtClean="0"/>
          </a:p>
          <a:p>
            <a:pPr>
              <a:spcBef>
                <a:spcPct val="25000"/>
              </a:spcBef>
              <a:buFont typeface="Wingdings" pitchFamily="2" charset="2"/>
              <a:buChar char="§"/>
            </a:pPr>
            <a:r>
              <a:rPr lang="pl-PL" altLang="cs-CZ" b="1" dirty="0" smtClean="0"/>
              <a:t>Minimální </a:t>
            </a:r>
            <a:r>
              <a:rPr lang="pl-PL" altLang="cs-CZ" b="1" dirty="0" smtClean="0"/>
              <a:t>délka: </a:t>
            </a:r>
            <a:r>
              <a:rPr lang="pl-PL" altLang="cs-CZ" b="1" dirty="0" smtClean="0">
                <a:solidFill>
                  <a:srgbClr val="FF0000"/>
                </a:solidFill>
              </a:rPr>
              <a:t>30 dnů</a:t>
            </a:r>
            <a:endParaRPr lang="pl-PL" altLang="cs-CZ" b="1" dirty="0" smtClean="0">
              <a:solidFill>
                <a:srgbClr val="FF0000"/>
              </a:solidFill>
            </a:endParaRPr>
          </a:p>
          <a:p>
            <a:pPr>
              <a:spcBef>
                <a:spcPct val="25000"/>
              </a:spcBef>
              <a:buFont typeface="Wingdings" pitchFamily="2" charset="2"/>
              <a:buChar char="§"/>
            </a:pPr>
            <a:r>
              <a:rPr lang="pl-PL" altLang="cs-CZ" dirty="0" smtClean="0"/>
              <a:t>Výjezdy je možné aktuálně uskutečnit od </a:t>
            </a:r>
            <a:r>
              <a:rPr lang="pl-PL" altLang="cs-CZ" b="1" dirty="0" smtClean="0">
                <a:solidFill>
                  <a:srgbClr val="FF0000"/>
                </a:solidFill>
              </a:rPr>
              <a:t>ledna </a:t>
            </a:r>
            <a:r>
              <a:rPr lang="pl-PL" altLang="cs-CZ" b="1" dirty="0" smtClean="0">
                <a:solidFill>
                  <a:srgbClr val="FF0000"/>
                </a:solidFill>
              </a:rPr>
              <a:t>2018</a:t>
            </a:r>
            <a:endParaRPr lang="cs-CZ" altLang="cs-CZ" sz="2400" b="1" dirty="0" smtClean="0">
              <a:solidFill>
                <a:srgbClr val="FF000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7814B-5698-47D2-8B6C-B1C0E8512697}" type="slidenum">
              <a:rPr lang="cs-CZ" altLang="cs-CZ" smtClean="0"/>
              <a:pPr>
                <a:defRPr/>
              </a:pPr>
              <a:t>15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600200"/>
            <a:ext cx="8435975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altLang="cs-CZ" dirty="0" smtClean="0"/>
              <a:t>Termín a způsob výběrového řízení je plně </a:t>
            </a:r>
            <a:r>
              <a:rPr lang="cs-CZ" altLang="cs-CZ" b="1" dirty="0" smtClean="0"/>
              <a:t>v kompetenci jednotlivých fakult  </a:t>
            </a:r>
            <a:r>
              <a:rPr lang="cs-CZ" altLang="cs-CZ" dirty="0" smtClean="0"/>
              <a:t>(informace poskytnou jednotliví fakultní koordinátoři)</a:t>
            </a:r>
          </a:p>
          <a:p>
            <a:pPr marL="0" indent="0">
              <a:buNone/>
            </a:pPr>
            <a:endParaRPr lang="cs-CZ" altLang="cs-CZ" dirty="0" smtClean="0"/>
          </a:p>
          <a:p>
            <a:pPr>
              <a:buFont typeface="Wingdings" pitchFamily="2" charset="2"/>
              <a:buChar char="§"/>
            </a:pPr>
            <a:r>
              <a:rPr lang="cs-CZ" altLang="cs-CZ" dirty="0" smtClean="0"/>
              <a:t>Výše grantu záleží na cílové destinaci: </a:t>
            </a:r>
          </a:p>
          <a:p>
            <a:pPr>
              <a:buFont typeface="Wingdings" pitchFamily="2" charset="2"/>
              <a:buNone/>
            </a:pPr>
            <a:r>
              <a:rPr lang="cs-CZ" altLang="cs-CZ" dirty="0" smtClean="0"/>
              <a:t>		- 10.000 Kč nebo 15.000 Kč/ měsíc.</a:t>
            </a:r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333375"/>
            <a:ext cx="8147050" cy="706438"/>
          </a:xfrm>
          <a:noFill/>
        </p:spPr>
        <p:txBody>
          <a:bodyPr/>
          <a:lstStyle/>
          <a:p>
            <a:r>
              <a:rPr lang="cs-CZ" altLang="cs-CZ" sz="3600" dirty="0" smtClean="0"/>
              <a:t>„</a:t>
            </a:r>
            <a:r>
              <a:rPr lang="cs-CZ" altLang="cs-CZ" sz="3600" noProof="1" smtClean="0"/>
              <a:t>Freemovers</a:t>
            </a:r>
            <a:r>
              <a:rPr lang="cs-CZ" altLang="cs-CZ" sz="3600" dirty="0" smtClean="0"/>
              <a:t>“ </a:t>
            </a:r>
            <a:r>
              <a:rPr lang="cs-CZ" altLang="cs-CZ" sz="3600" dirty="0" smtClean="0"/>
              <a:t>– INTER-18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7814B-5698-47D2-8B6C-B1C0E8512697}" type="slidenum">
              <a:rPr lang="cs-CZ" altLang="cs-CZ" smtClean="0"/>
              <a:pPr>
                <a:defRPr/>
              </a:pPr>
              <a:t>16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Kontaktní  osoba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dirty="0" smtClean="0"/>
              <a:t>Bc. </a:t>
            </a:r>
            <a:r>
              <a:rPr lang="cs-CZ" altLang="cs-CZ" sz="2400" b="1" dirty="0" smtClean="0"/>
              <a:t>Maryna </a:t>
            </a:r>
            <a:r>
              <a:rPr lang="cs-CZ" altLang="cs-CZ" sz="2400" b="1" noProof="1" smtClean="0"/>
              <a:t>Charlamová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dirty="0" smtClean="0">
                <a:hlinkClick r:id="rId2"/>
              </a:rPr>
              <a:t>mcharlam@rek.zcu.cz</a:t>
            </a:r>
            <a:endParaRPr lang="cs-CZ" altLang="cs-CZ" sz="2400" dirty="0" smtClean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dirty="0" smtClean="0"/>
              <a:t>Tel. 377635775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cs-CZ" altLang="cs-CZ" sz="2400" dirty="0" smtClean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dirty="0" smtClean="0"/>
              <a:t>Zahraniční vztahy ZČU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dirty="0" smtClean="0"/>
              <a:t>Univerzitní </a:t>
            </a:r>
            <a:r>
              <a:rPr lang="cs-CZ" altLang="cs-CZ" sz="2400" dirty="0" smtClean="0"/>
              <a:t>20</a:t>
            </a:r>
            <a:endParaRPr lang="cs-CZ" altLang="cs-CZ" sz="2400" dirty="0" smtClean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dirty="0" smtClean="0"/>
              <a:t>306 14 Plzeň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dirty="0" smtClean="0"/>
              <a:t>UI 112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cs-CZ" altLang="cs-CZ" sz="2400" dirty="0" smtClean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800" dirty="0" smtClean="0">
                <a:hlinkClick r:id="rId3"/>
              </a:rPr>
              <a:t>www.facebook.com/zahranicnivztahy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800" dirty="0" smtClean="0">
                <a:hlinkClick r:id="rId4"/>
              </a:rPr>
              <a:t>http://international.zcu.cz</a:t>
            </a:r>
            <a:endParaRPr lang="cs-CZ" altLang="cs-CZ" sz="2800" dirty="0" smtClean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DB519-95A2-4B58-AF63-3A23D4E79F31}" type="slidenum">
              <a:rPr lang="cs-CZ" altLang="cs-CZ" smtClean="0"/>
              <a:pPr>
                <a:defRPr/>
              </a:pPr>
              <a:t>17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cs-CZ" smtClean="0"/>
              <a:t>Vládní stipendia MŠMT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b="1" dirty="0" smtClean="0"/>
              <a:t>Dům zahraniční spolupráce (DZS) - Akademická informační agentura (AIA):</a:t>
            </a:r>
            <a:r>
              <a:rPr lang="cs-CZ" altLang="cs-CZ" dirty="0" smtClean="0"/>
              <a:t> </a:t>
            </a:r>
            <a:r>
              <a:rPr lang="cs-CZ" altLang="cs-CZ" dirty="0" smtClean="0"/>
              <a:t>nabídka </a:t>
            </a:r>
            <a:r>
              <a:rPr lang="cs-CZ" altLang="cs-CZ" dirty="0" smtClean="0"/>
              <a:t>stipendijních pobytů v zahraničí na základě mezinárodních smluv </a:t>
            </a:r>
          </a:p>
          <a:p>
            <a:r>
              <a:rPr lang="cs-CZ" altLang="cs-CZ" dirty="0" smtClean="0">
                <a:hlinkClick r:id="rId2"/>
              </a:rPr>
              <a:t>http://www.dzs.cz/cz/akademicka-informacni-agentura/</a:t>
            </a:r>
            <a:endParaRPr lang="cs-CZ" altLang="cs-CZ" dirty="0" smtClean="0"/>
          </a:p>
          <a:p>
            <a:r>
              <a:rPr lang="cs-CZ" altLang="cs-CZ" dirty="0">
                <a:hlinkClick r:id="rId3"/>
              </a:rPr>
              <a:t>http://www.international.zcu.cz/msmt</a:t>
            </a:r>
            <a:r>
              <a:rPr lang="cs-CZ" altLang="cs-CZ" dirty="0" smtClean="0">
                <a:hlinkClick r:id="rId3"/>
              </a:rPr>
              <a:t>/</a:t>
            </a:r>
            <a:endParaRPr lang="cs-CZ" altLang="cs-CZ" dirty="0" smtClean="0"/>
          </a:p>
          <a:p>
            <a:pPr marL="0" indent="0">
              <a:buNone/>
            </a:pPr>
            <a:endParaRPr lang="cs-CZ" altLang="cs-CZ" dirty="0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5949950"/>
            <a:ext cx="56197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DB519-95A2-4B58-AF63-3A23D4E79F31}" type="slidenum">
              <a:rPr lang="cs-CZ" altLang="cs-CZ" smtClean="0"/>
              <a:pPr>
                <a:defRPr/>
              </a:pPr>
              <a:t>18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cs-CZ" sz="3600" b="1" dirty="0" smtClean="0"/>
              <a:t>Další stipendia a informace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b="1" dirty="0" smtClean="0"/>
              <a:t>Další  nabídky stipendií a programů, které financují různě zaměřené zahraniční stáže </a:t>
            </a:r>
            <a:r>
              <a:rPr lang="cs-CZ" altLang="cs-CZ" b="1" dirty="0" smtClean="0"/>
              <a:t>– viz web:</a:t>
            </a:r>
            <a:endParaRPr lang="cs-CZ" altLang="cs-CZ" b="1" dirty="0" smtClean="0"/>
          </a:p>
          <a:p>
            <a:pPr marL="0" indent="0">
              <a:buNone/>
            </a:pPr>
            <a:endParaRPr lang="cs-CZ" altLang="cs-CZ" b="1" dirty="0" smtClean="0"/>
          </a:p>
          <a:p>
            <a:pPr marL="0" indent="0" algn="ctr">
              <a:buNone/>
            </a:pPr>
            <a:r>
              <a:rPr lang="cs-CZ" altLang="cs-CZ" b="1" dirty="0">
                <a:hlinkClick r:id="rId2"/>
              </a:rPr>
              <a:t>http://www.international.zcu.cz/ostatni</a:t>
            </a:r>
            <a:r>
              <a:rPr lang="cs-CZ" altLang="cs-CZ" b="1" dirty="0" smtClean="0">
                <a:hlinkClick r:id="rId2"/>
              </a:rPr>
              <a:t>/</a:t>
            </a:r>
            <a:endParaRPr lang="cs-CZ" altLang="cs-CZ" b="1" dirty="0" smtClean="0"/>
          </a:p>
          <a:p>
            <a:pPr algn="ctr"/>
            <a:endParaRPr lang="cs-CZ" altLang="cs-CZ" b="1" dirty="0" smtClean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DB519-95A2-4B58-AF63-3A23D4E79F31}" type="slidenum">
              <a:rPr lang="cs-CZ" altLang="cs-CZ" smtClean="0"/>
              <a:pPr>
                <a:defRPr/>
              </a:pPr>
              <a:t>19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Možnosti zahraničních výjezdů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  <a:defRPr/>
            </a:pPr>
            <a:r>
              <a:rPr lang="cs-CZ" b="1" dirty="0" smtClean="0"/>
              <a:t>Erasmus</a:t>
            </a:r>
            <a:r>
              <a:rPr lang="cs-CZ" b="1" dirty="0"/>
              <a:t>+ : </a:t>
            </a:r>
            <a:r>
              <a:rPr lang="cs-CZ" b="1" dirty="0" smtClean="0"/>
              <a:t>Erasmus</a:t>
            </a:r>
          </a:p>
          <a:p>
            <a:pPr lvl="1">
              <a:buFontTx/>
              <a:buChar char="-"/>
              <a:defRPr/>
            </a:pPr>
            <a:r>
              <a:rPr lang="cs-CZ" b="1" dirty="0" smtClean="0"/>
              <a:t>Studijní stáže</a:t>
            </a:r>
          </a:p>
          <a:p>
            <a:pPr lvl="1">
              <a:buFontTx/>
              <a:buChar char="-"/>
              <a:defRPr/>
            </a:pPr>
            <a:r>
              <a:rPr lang="cs-CZ" b="1" dirty="0" smtClean="0"/>
              <a:t>Praktické stáže</a:t>
            </a:r>
            <a:endParaRPr lang="cs-CZ" b="1" dirty="0"/>
          </a:p>
          <a:p>
            <a:pPr>
              <a:buFontTx/>
              <a:buChar char="-"/>
              <a:defRPr/>
            </a:pPr>
            <a:r>
              <a:rPr lang="cs-CZ" b="1" dirty="0" smtClean="0"/>
              <a:t>„</a:t>
            </a:r>
            <a:r>
              <a:rPr lang="cs-CZ" b="1" noProof="1" smtClean="0"/>
              <a:t>Freemovers</a:t>
            </a:r>
            <a:r>
              <a:rPr lang="cs-CZ" b="1" dirty="0" smtClean="0"/>
              <a:t>“ </a:t>
            </a:r>
            <a:r>
              <a:rPr lang="cs-CZ" b="1" dirty="0"/>
              <a:t>/ </a:t>
            </a:r>
            <a:r>
              <a:rPr lang="cs-CZ" b="1" dirty="0" smtClean="0"/>
              <a:t>INTER-18</a:t>
            </a:r>
          </a:p>
          <a:p>
            <a:pPr marL="0" indent="0">
              <a:buNone/>
              <a:defRPr/>
            </a:pPr>
            <a:r>
              <a:rPr lang="cs-CZ" dirty="0" smtClean="0"/>
              <a:t>-   </a:t>
            </a:r>
            <a:r>
              <a:rPr lang="cs-CZ" b="1" dirty="0" smtClean="0"/>
              <a:t>Stipendia MŠMT</a:t>
            </a:r>
            <a:endParaRPr lang="cs-CZ" b="1" dirty="0"/>
          </a:p>
          <a:p>
            <a:pPr marL="0" indent="0">
              <a:buFontTx/>
              <a:buNone/>
              <a:defRPr/>
            </a:pPr>
            <a:r>
              <a:rPr lang="cs-CZ" sz="2800" dirty="0" smtClean="0"/>
              <a:t>-  </a:t>
            </a:r>
            <a:r>
              <a:rPr lang="cs-CZ" b="1" dirty="0" smtClean="0"/>
              <a:t>Pracovní stáže přes  AIESEC a IAESTE</a:t>
            </a:r>
            <a:r>
              <a:rPr lang="cs-CZ" b="1" dirty="0"/>
              <a:t> </a:t>
            </a:r>
            <a:r>
              <a:rPr lang="cs-CZ" sz="2800" b="1" dirty="0" smtClean="0"/>
              <a:t>(http</a:t>
            </a:r>
            <a:r>
              <a:rPr lang="cs-CZ" sz="2800" b="1" dirty="0"/>
              <a:t>://www.international.zcu.cz/organizace</a:t>
            </a:r>
            <a:r>
              <a:rPr lang="cs-CZ" sz="2800" b="1" dirty="0" smtClean="0"/>
              <a:t>/)</a:t>
            </a:r>
            <a:endParaRPr lang="cs-CZ" sz="28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DB519-95A2-4B58-AF63-3A23D4E79F31}" type="slidenum">
              <a:rPr lang="cs-CZ" altLang="cs-CZ" smtClean="0"/>
              <a:pPr>
                <a:defRPr/>
              </a:pPr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9172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4"/>
          <a:stretch/>
        </p:blipFill>
        <p:spPr bwMode="auto">
          <a:xfrm>
            <a:off x="0" y="999937"/>
            <a:ext cx="1763688" cy="586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" b="39336"/>
          <a:stretch/>
        </p:blipFill>
        <p:spPr bwMode="auto">
          <a:xfrm>
            <a:off x="-2" y="3642663"/>
            <a:ext cx="1762125" cy="321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40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altLang="cs-CZ" sz="40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altLang="cs-CZ" sz="40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altLang="cs-CZ" sz="40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altLang="cs-CZ" sz="40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altLang="cs-CZ" sz="40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altLang="cs-CZ" sz="400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altLang="cs-CZ" sz="40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cs-CZ" altLang="cs-CZ" sz="4000" b="1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/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4"/>
          <a:stretch/>
        </p:blipFill>
        <p:spPr bwMode="auto">
          <a:xfrm>
            <a:off x="-2" y="924981"/>
            <a:ext cx="9144001" cy="267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762124" y="3652624"/>
            <a:ext cx="7381876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cs-CZ" altLang="cs-CZ" sz="4000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Kurzy</a:t>
            </a:r>
          </a:p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cs-CZ" altLang="cs-CZ" sz="2400" dirty="0" smtClean="0">
              <a:solidFill>
                <a:srgbClr val="FF6600"/>
              </a:solidFill>
              <a:latin typeface="Arial Narrow" panose="020B0606020202030204" pitchFamily="34" charset="0"/>
            </a:endParaRPr>
          </a:p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400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celodenní a </a:t>
            </a:r>
            <a:r>
              <a:rPr lang="cs-CZ" altLang="cs-CZ" sz="2400" dirty="0">
                <a:solidFill>
                  <a:srgbClr val="FF6600"/>
                </a:solidFill>
                <a:latin typeface="Arial Narrow" panose="020B0606020202030204" pitchFamily="34" charset="0"/>
              </a:rPr>
              <a:t>odpolední </a:t>
            </a:r>
            <a:endParaRPr lang="cs-CZ" altLang="cs-CZ" sz="2400" dirty="0" smtClean="0">
              <a:solidFill>
                <a:srgbClr val="FF6600"/>
              </a:solidFill>
              <a:latin typeface="Arial Narrow" panose="020B0606020202030204" pitchFamily="34" charset="0"/>
            </a:endParaRPr>
          </a:p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cs-CZ" altLang="cs-CZ" sz="2400" dirty="0">
              <a:solidFill>
                <a:srgbClr val="FF6600"/>
              </a:solidFill>
              <a:latin typeface="Arial Narrow" panose="020B0606020202030204" pitchFamily="34" charset="0"/>
            </a:endParaRPr>
          </a:p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rgbClr val="FF6600"/>
                </a:solidFill>
                <a:latin typeface="Arial Narrow" panose="020B0606020202030204" pitchFamily="34" charset="0"/>
              </a:rPr>
              <a:t>základní (A1–C1</a:t>
            </a:r>
            <a:r>
              <a:rPr lang="cs-CZ" altLang="cs-CZ" sz="2400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) a specializované</a:t>
            </a:r>
          </a:p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cs-CZ" altLang="cs-CZ" sz="2400" dirty="0">
              <a:solidFill>
                <a:srgbClr val="FF6600"/>
              </a:solidFill>
              <a:latin typeface="Arial Narrow" panose="020B0606020202030204" pitchFamily="34" charset="0"/>
            </a:endParaRPr>
          </a:p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rgbClr val="FF6600"/>
                </a:solidFill>
                <a:latin typeface="Arial Narrow" panose="020B0606020202030204" pitchFamily="34" charset="0"/>
              </a:rPr>
              <a:t>zkušení čeští a zahraniční lektoři</a:t>
            </a:r>
          </a:p>
        </p:txBody>
      </p:sp>
      <p:sp>
        <p:nvSpPr>
          <p:cNvPr id="9" name="Zaoblený obdélník 8"/>
          <p:cNvSpPr/>
          <p:nvPr/>
        </p:nvSpPr>
        <p:spPr bwMode="auto">
          <a:xfrm>
            <a:off x="6420009" y="2260929"/>
            <a:ext cx="2699792" cy="936104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dirty="0">
                <a:solidFill>
                  <a:schemeClr val="bg1"/>
                </a:solidFill>
                <a:latin typeface="Arial Narrow" panose="020B0606020202030204" pitchFamily="34" charset="0"/>
              </a:rPr>
              <a:t>9</a:t>
            </a:r>
            <a:r>
              <a:rPr lang="cs-CZ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 – 27. 7. 2018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8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652120" y="293432"/>
            <a:ext cx="40743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400" dirty="0" smtClean="0">
                <a:solidFill>
                  <a:schemeClr val="bg1"/>
                </a:solidFill>
              </a:rPr>
              <a:t>www.isls.zcu.cz</a:t>
            </a:r>
            <a:endParaRPr lang="cs-CZ" altLang="cs-CZ" sz="2400" dirty="0">
              <a:solidFill>
                <a:schemeClr val="bg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2A144-57D9-449D-9B22-D26BF4C60268}" type="slidenum">
              <a:rPr lang="cs-CZ" altLang="cs-CZ" smtClean="0"/>
              <a:pPr>
                <a:defRPr/>
              </a:pPr>
              <a:t>20</a:t>
            </a:fld>
            <a:endParaRPr lang="cs-CZ" altLang="cs-CZ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4"/>
          <a:stretch/>
        </p:blipFill>
        <p:spPr bwMode="auto">
          <a:xfrm>
            <a:off x="0" y="999937"/>
            <a:ext cx="1763688" cy="586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763688" y="1988840"/>
            <a:ext cx="7380312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cs-CZ" altLang="cs-CZ" sz="2400" dirty="0">
              <a:solidFill>
                <a:srgbClr val="FF6600"/>
              </a:solidFill>
              <a:latin typeface="Arial Narrow" panose="020B06060202020302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rgbClr val="FF6600"/>
                </a:solidFill>
                <a:latin typeface="Arial Narrow" panose="020B0606020202030204" pitchFamily="34" charset="0"/>
              </a:rPr>
              <a:t>osvědčení o </a:t>
            </a:r>
            <a:r>
              <a:rPr lang="cs-CZ" altLang="cs-CZ" sz="2400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účasti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cs-CZ" altLang="cs-CZ" sz="2400" dirty="0">
              <a:solidFill>
                <a:srgbClr val="FF6600"/>
              </a:solidFill>
              <a:latin typeface="Arial Narrow" panose="020B06060202020302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rgbClr val="FF6600"/>
                </a:solidFill>
                <a:latin typeface="Arial Narrow" panose="020B0606020202030204" pitchFamily="34" charset="0"/>
              </a:rPr>
              <a:t>možnost žádat o uznání kreditů za kurz </a:t>
            </a:r>
            <a:endParaRPr lang="cs-CZ" altLang="cs-CZ" sz="2400" dirty="0" smtClean="0">
              <a:solidFill>
                <a:srgbClr val="FF6600"/>
              </a:solidFill>
              <a:latin typeface="Arial Narrow" panose="020B06060202020302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cs-CZ" altLang="cs-CZ" sz="2400" dirty="0">
              <a:solidFill>
                <a:srgbClr val="FF6600"/>
              </a:solidFill>
              <a:latin typeface="Arial Narrow" panose="020B06060202020302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400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stravování v kampusu ZČU, ubytování pro mimoplzeňské účastníky</a:t>
            </a:r>
            <a:endParaRPr lang="cs-CZ" altLang="cs-CZ" sz="2400" dirty="0">
              <a:solidFill>
                <a:srgbClr val="FF6600"/>
              </a:solidFill>
              <a:latin typeface="Arial Narrow" panose="020B06060202020302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cs-CZ" altLang="cs-CZ" sz="2400" dirty="0">
              <a:solidFill>
                <a:srgbClr val="FF6600"/>
              </a:solidFill>
              <a:latin typeface="Arial Narrow" panose="020B06060202020302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rgbClr val="FF6600"/>
                </a:solidFill>
                <a:latin typeface="Arial Narrow" panose="020B0606020202030204" pitchFamily="34" charset="0"/>
              </a:rPr>
              <a:t>besedy, výlety, sportovní aktivity, filmové a zábavné večery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cs-CZ" altLang="cs-CZ" sz="2400" dirty="0">
              <a:solidFill>
                <a:srgbClr val="FF6600"/>
              </a:solidFill>
              <a:latin typeface="Arial Narrow" panose="020B06060202020302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rgbClr val="FF6600"/>
                </a:solidFill>
                <a:latin typeface="Arial Narrow" panose="020B0606020202030204" pitchFamily="34" charset="0"/>
              </a:rPr>
              <a:t>kontakt se </a:t>
            </a:r>
            <a:r>
              <a:rPr lang="cs-CZ" altLang="cs-CZ" sz="2400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studenty z </a:t>
            </a:r>
            <a:r>
              <a:rPr lang="cs-CZ" altLang="cs-CZ" sz="2400" dirty="0">
                <a:solidFill>
                  <a:srgbClr val="FF6600"/>
                </a:solidFill>
                <a:latin typeface="Arial Narrow" panose="020B0606020202030204" pitchFamily="34" charset="0"/>
              </a:rPr>
              <a:t>různých zemí </a:t>
            </a:r>
            <a:r>
              <a:rPr lang="cs-CZ" altLang="cs-CZ" sz="2400" dirty="0">
                <a:solidFill>
                  <a:srgbClr val="FF6600"/>
                </a:solidFill>
                <a:latin typeface="Arial Narrow" panose="020B0606020202030204" pitchFamily="34" charset="0"/>
                <a:sym typeface="Symbol" pitchFamily="18" charset="2"/>
              </a:rPr>
              <a:t> </a:t>
            </a:r>
            <a:r>
              <a:rPr lang="cs-CZ" altLang="cs-CZ" sz="2400" dirty="0">
                <a:solidFill>
                  <a:srgbClr val="FF6600"/>
                </a:solidFill>
                <a:latin typeface="Arial Narrow" panose="020B0606020202030204" pitchFamily="34" charset="0"/>
              </a:rPr>
              <a:t>praktické uplatnění nabytých znalostí, mezinárodní přátelé </a:t>
            </a:r>
            <a:r>
              <a:rPr lang="cs-CZ" altLang="cs-CZ" sz="2400" dirty="0">
                <a:solidFill>
                  <a:srgbClr val="FF6600"/>
                </a:solidFill>
                <a:latin typeface="Arial Narrow" panose="020B0606020202030204" pitchFamily="34" charset="0"/>
                <a:sym typeface="Wingdings" pitchFamily="2" charset="2"/>
              </a:rPr>
              <a:t></a:t>
            </a:r>
            <a:endParaRPr lang="cs-CZ" altLang="cs-CZ" sz="2400" dirty="0">
              <a:solidFill>
                <a:srgbClr val="FF66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763688" y="1052736"/>
            <a:ext cx="7380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4000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Letní škola</a:t>
            </a:r>
            <a:r>
              <a:rPr kumimoji="0" lang="cs-CZ" altLang="cs-CZ" sz="4000" i="0" u="none" strike="noStrike" kern="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 nejen jazyková</a:t>
            </a:r>
            <a:endParaRPr kumimoji="0" lang="cs-CZ" sz="18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300192" y="6978"/>
            <a:ext cx="2837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kern="0" dirty="0" smtClean="0">
              <a:solidFill>
                <a:sysClr val="windowText" lastClr="000000"/>
              </a:solidFill>
              <a:latin typeface="Arial Narrow" panose="020B0606020202030204" pitchFamily="34" charset="0"/>
              <a:hlinkClick r:id="rId3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004048" y="188640"/>
            <a:ext cx="47224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400" dirty="0" smtClean="0">
                <a:solidFill>
                  <a:schemeClr val="bg1"/>
                </a:solidFill>
              </a:rPr>
              <a:t>www.isls.zcu.cz</a:t>
            </a:r>
            <a:endParaRPr lang="cs-CZ" altLang="cs-CZ" sz="2400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7BC1EC-49DE-4646-8E7D-35CC03AE9A81}" type="slidenum">
              <a:rPr lang="cs-CZ" altLang="cs-CZ" smtClean="0"/>
              <a:pPr>
                <a:defRPr/>
              </a:pPr>
              <a:t>21</a:t>
            </a:fld>
            <a:endParaRPr lang="cs-CZ" altLang="cs-CZ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 txBox="1">
            <a:spLocks noChangeArrowheads="1"/>
          </p:cNvSpPr>
          <p:nvPr/>
        </p:nvSpPr>
        <p:spPr bwMode="auto">
          <a:xfrm>
            <a:off x="395288" y="1268413"/>
            <a:ext cx="8497192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 b="0" dirty="0">
                <a:hlinkClick r:id="rId2"/>
              </a:rPr>
              <a:t>www.facebook.com/zahranicnivztahy</a:t>
            </a:r>
          </a:p>
          <a:p>
            <a:pPr algn="ctr">
              <a:buFont typeface="Wingdings" pitchFamily="2" charset="2"/>
              <a:buNone/>
            </a:pPr>
            <a:endParaRPr lang="cs-CZ" altLang="cs-CZ" sz="3600" b="0" dirty="0">
              <a:hlinkClick r:id="rId2"/>
            </a:endParaRPr>
          </a:p>
          <a:p>
            <a:pPr algn="ctr">
              <a:buFont typeface="Wingdings" pitchFamily="2" charset="2"/>
              <a:buNone/>
            </a:pPr>
            <a:r>
              <a:rPr lang="cs-CZ" altLang="cs-CZ" sz="3600" b="0" dirty="0">
                <a:hlinkClick r:id="rId2"/>
              </a:rPr>
              <a:t>http://international.zcu.cz</a:t>
            </a:r>
            <a:endParaRPr lang="cs-CZ" altLang="cs-CZ" sz="3600" b="0" dirty="0"/>
          </a:p>
          <a:p>
            <a:pPr algn="ctr">
              <a:buFont typeface="Wingdings" pitchFamily="2" charset="2"/>
              <a:buNone/>
            </a:pPr>
            <a:endParaRPr lang="cs-CZ" altLang="cs-CZ" sz="3600" b="0" dirty="0"/>
          </a:p>
          <a:p>
            <a:pPr algn="ctr">
              <a:buFont typeface="Wingdings" pitchFamily="2" charset="2"/>
              <a:buNone/>
            </a:pPr>
            <a:r>
              <a:rPr lang="cs-CZ" altLang="cs-CZ" sz="3600" b="0" u="sng" dirty="0"/>
              <a:t>http://www.dzs.cz/cz/akademicka-informacni-agentura/</a:t>
            </a:r>
          </a:p>
          <a:p>
            <a:pPr algn="ctr">
              <a:buFont typeface="Wingdings" pitchFamily="2" charset="2"/>
              <a:buNone/>
            </a:pPr>
            <a:endParaRPr lang="cs-CZ" altLang="cs-CZ" sz="3600" b="0" dirty="0"/>
          </a:p>
        </p:txBody>
      </p:sp>
      <p:sp>
        <p:nvSpPr>
          <p:cNvPr id="26627" name="Rectangle 2"/>
          <p:cNvSpPr txBox="1">
            <a:spLocks noChangeArrowheads="1"/>
          </p:cNvSpPr>
          <p:nvPr/>
        </p:nvSpPr>
        <p:spPr bwMode="auto">
          <a:xfrm>
            <a:off x="1187451" y="4221163"/>
            <a:ext cx="7561014" cy="129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 typeface="Wingdings" pitchFamily="2" charset="2"/>
              <a:buNone/>
            </a:pPr>
            <a:endParaRPr lang="cs-CZ" altLang="cs-CZ" sz="3600" b="0"/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2195513" y="260350"/>
            <a:ext cx="48291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Děkujeme za pozornost.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DB519-95A2-4B58-AF63-3A23D4E79F31}" type="slidenum">
              <a:rPr lang="cs-CZ" altLang="cs-CZ" smtClean="0"/>
              <a:pPr>
                <a:defRPr/>
              </a:pPr>
              <a:t>22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24075" y="188913"/>
            <a:ext cx="6562725" cy="706437"/>
          </a:xfrm>
        </p:spPr>
        <p:txBody>
          <a:bodyPr/>
          <a:lstStyle/>
          <a:p>
            <a:pPr eaLnBrk="1" hangingPunct="1"/>
            <a:r>
              <a:rPr lang="cs-CZ" altLang="cs-CZ" sz="3600" b="1" smtClean="0"/>
              <a:t>Erasmus + / student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340768"/>
            <a:ext cx="8218487" cy="5183187"/>
          </a:xfrm>
        </p:spPr>
        <p:txBody>
          <a:bodyPr/>
          <a:lstStyle/>
          <a:p>
            <a:r>
              <a:rPr lang="cs-CZ" altLang="cs-CZ" sz="2800" b="1" dirty="0" smtClean="0"/>
              <a:t>Kdo se může zapojit – podmínky:</a:t>
            </a:r>
          </a:p>
          <a:p>
            <a:endParaRPr lang="cs-CZ" altLang="cs-CZ" sz="2800" b="1" dirty="0" smtClean="0"/>
          </a:p>
          <a:p>
            <a:pPr lvl="1"/>
            <a:r>
              <a:rPr lang="cs-CZ" altLang="cs-CZ" sz="2400" dirty="0" smtClean="0"/>
              <a:t>Student - Bc., Mgr. nebo Ph.D.</a:t>
            </a:r>
          </a:p>
          <a:p>
            <a:pPr lvl="1"/>
            <a:r>
              <a:rPr lang="cs-CZ" altLang="cs-CZ" sz="2400" dirty="0" smtClean="0"/>
              <a:t>Student prezenční, kombinované nebo distanční formy studia - zapsán během celého studijního pobytu či praktické stáže (neplatí pro absolventské stáže).</a:t>
            </a:r>
          </a:p>
          <a:p>
            <a:pPr lvl="1"/>
            <a:r>
              <a:rPr lang="cs-CZ" altLang="cs-CZ" sz="2400" dirty="0" smtClean="0">
                <a:solidFill>
                  <a:srgbClr val="FF0000"/>
                </a:solidFill>
              </a:rPr>
              <a:t>NE</a:t>
            </a:r>
            <a:r>
              <a:rPr lang="cs-CZ" altLang="cs-CZ" sz="2400" dirty="0" smtClean="0"/>
              <a:t> student 1. ročníku bakalářského studia</a:t>
            </a:r>
          </a:p>
          <a:p>
            <a:pPr lvl="1"/>
            <a:r>
              <a:rPr lang="cs-CZ" altLang="cs-CZ" sz="2400" dirty="0" smtClean="0"/>
              <a:t>Student - </a:t>
            </a:r>
            <a:r>
              <a:rPr lang="cs-CZ" altLang="cs-CZ" sz="2400" b="1" dirty="0" smtClean="0"/>
              <a:t>občan jakékoliv země</a:t>
            </a:r>
            <a:r>
              <a:rPr lang="cs-CZ" altLang="cs-CZ" sz="2400" dirty="0" smtClean="0"/>
              <a:t> – studium v ČR</a:t>
            </a:r>
          </a:p>
          <a:p>
            <a:pPr lvl="1"/>
            <a:r>
              <a:rPr lang="cs-CZ" altLang="cs-CZ" sz="2400" dirty="0" smtClean="0"/>
              <a:t>Výjezd na studijní stáž  – student musí být vybrán ve výběrovém řízení fakulty</a:t>
            </a:r>
          </a:p>
          <a:p>
            <a:pPr lvl="1"/>
            <a:r>
              <a:rPr lang="cs-CZ" altLang="cs-CZ" sz="2400" dirty="0" smtClean="0"/>
              <a:t>Výjezd na prak. stáž–student musí mít souhlas fakulty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DB519-95A2-4B58-AF63-3A23D4E79F31}" type="slidenum">
              <a:rPr lang="cs-CZ" altLang="cs-CZ" smtClean="0"/>
              <a:pPr>
                <a:defRPr/>
              </a:pPr>
              <a:t>3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/>
              <a:t>Erasmus+/ student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/>
              <a:t>Jeden student může dostat grant na mobilitu v celkové </a:t>
            </a:r>
            <a:r>
              <a:rPr lang="cs-CZ" altLang="cs-CZ" sz="2400" b="1" dirty="0"/>
              <a:t>max. délce 12</a:t>
            </a:r>
            <a:r>
              <a:rPr lang="cs-CZ" altLang="cs-CZ" sz="2400" dirty="0"/>
              <a:t> měsíců v </a:t>
            </a:r>
            <a:r>
              <a:rPr lang="cs-CZ" altLang="cs-CZ" sz="2400" b="1" dirty="0"/>
              <a:t>každém studijním cyklu </a:t>
            </a:r>
            <a:r>
              <a:rPr lang="cs-CZ" altLang="cs-CZ" sz="2400" dirty="0"/>
              <a:t>(Bc., Mgr. nebo Ing., Ph.D.) bez ohledu na počet a typ mobilit (tj. studijních pobytů a praktických stáží).</a:t>
            </a:r>
          </a:p>
          <a:p>
            <a:r>
              <a:rPr lang="cs-CZ" altLang="cs-CZ" sz="2400" dirty="0"/>
              <a:t> </a:t>
            </a:r>
            <a:r>
              <a:rPr lang="cs-CZ" altLang="cs-CZ" sz="2400" b="1" dirty="0"/>
              <a:t>Absolventská praktická stáž</a:t>
            </a:r>
            <a:r>
              <a:rPr lang="cs-CZ" altLang="cs-CZ" sz="2400" dirty="0"/>
              <a:t> se počítá do studijního cyklu, ve kterém je k ní podepsaná smlouva. </a:t>
            </a:r>
            <a:r>
              <a:rPr lang="cs-CZ" altLang="cs-CZ" sz="2400" dirty="0" smtClean="0"/>
              <a:t>Realizace je </a:t>
            </a:r>
            <a:r>
              <a:rPr lang="cs-CZ" altLang="cs-CZ" sz="2400" b="1" dirty="0" smtClean="0"/>
              <a:t>do 12 měsíců od ukončení studia </a:t>
            </a:r>
            <a:r>
              <a:rPr lang="cs-CZ" altLang="cs-CZ" sz="2400" dirty="0" smtClean="0"/>
              <a:t>na ZČU.</a:t>
            </a:r>
          </a:p>
          <a:p>
            <a:r>
              <a:rPr lang="cs-CZ" altLang="cs-CZ" sz="2400" dirty="0" smtClean="0"/>
              <a:t>U </a:t>
            </a:r>
            <a:r>
              <a:rPr lang="cs-CZ" altLang="cs-CZ" sz="2400" dirty="0"/>
              <a:t>studia, které sestává pouze z jednoho cyklu (Mgr. nebo Ing.), je </a:t>
            </a:r>
            <a:r>
              <a:rPr lang="cs-CZ" altLang="cs-CZ" sz="2400" b="1" dirty="0"/>
              <a:t>maximální délka mobilit 24 měsíců</a:t>
            </a:r>
            <a:r>
              <a:rPr lang="cs-CZ" altLang="cs-CZ" sz="2400" dirty="0"/>
              <a:t>.</a:t>
            </a:r>
          </a:p>
          <a:p>
            <a:r>
              <a:rPr lang="cs-CZ" altLang="cs-CZ" sz="2400" dirty="0"/>
              <a:t> Do maximální délky 12 nebo 24 měsíců se počítají i studijní pobyty a praktické stáže realizované v daném studijním cyklu v rámci programu LLP Erasmus.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DB519-95A2-4B58-AF63-3A23D4E79F31}" type="slidenum">
              <a:rPr lang="cs-CZ" altLang="cs-CZ" smtClean="0"/>
              <a:pPr>
                <a:defRPr/>
              </a:pPr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50796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24075" y="188913"/>
            <a:ext cx="6562725" cy="706437"/>
          </a:xfrm>
        </p:spPr>
        <p:txBody>
          <a:bodyPr/>
          <a:lstStyle/>
          <a:p>
            <a:pPr algn="l" eaLnBrk="1" hangingPunct="1"/>
            <a:r>
              <a:rPr lang="cs-CZ" altLang="cs-CZ" sz="3600" b="1" smtClean="0"/>
              <a:t>Erasmus + / student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362950" cy="5400675"/>
          </a:xfrm>
        </p:spPr>
        <p:txBody>
          <a:bodyPr/>
          <a:lstStyle/>
          <a:p>
            <a:pPr>
              <a:defRPr/>
            </a:pPr>
            <a:r>
              <a:rPr lang="cs-CZ" altLang="cs-CZ" sz="2800" b="1" dirty="0" smtClean="0"/>
              <a:t>Kam můžete vyjet:</a:t>
            </a:r>
          </a:p>
          <a:p>
            <a:pPr marL="0" indent="0">
              <a:buFontTx/>
              <a:buNone/>
              <a:defRPr/>
            </a:pPr>
            <a:endParaRPr lang="cs-CZ" altLang="cs-CZ" sz="2400" b="1" dirty="0" smtClean="0"/>
          </a:p>
          <a:p>
            <a:pPr lvl="1">
              <a:defRPr/>
            </a:pPr>
            <a:r>
              <a:rPr lang="cs-CZ" altLang="cs-CZ" sz="2400" b="1" dirty="0" smtClean="0"/>
              <a:t>28 členských států EU</a:t>
            </a:r>
            <a:r>
              <a:rPr lang="cs-CZ" altLang="cs-CZ" sz="2400" dirty="0" smtClean="0"/>
              <a:t>: Belgie, Bulharsko, Chorvatsko, Česká republika, Dánsko, Estonsko, Finsko, Francie, Irsko, Itálie, Kypr, Litva, Lotyšsko, Lucembursko, Maďarsko, Malta, Německo, Nizozemí, Polsko, Portugalsko, Rakousko, Rumunsko, Řecko, Slovensko, Slovinsko, Španělsko, Švédsko, Velká Británie</a:t>
            </a:r>
          </a:p>
          <a:p>
            <a:pPr lvl="1">
              <a:defRPr/>
            </a:pPr>
            <a:r>
              <a:rPr lang="cs-CZ" altLang="cs-CZ" sz="2400" b="1" dirty="0" smtClean="0"/>
              <a:t>Země EHP</a:t>
            </a:r>
            <a:r>
              <a:rPr lang="cs-CZ" altLang="cs-CZ" sz="2400" dirty="0" smtClean="0"/>
              <a:t>: Island, Lichtenštejnsko, Norsko</a:t>
            </a:r>
          </a:p>
          <a:p>
            <a:pPr lvl="1">
              <a:defRPr/>
            </a:pPr>
            <a:r>
              <a:rPr lang="cs-CZ" altLang="cs-CZ" sz="2400" b="1" dirty="0" smtClean="0"/>
              <a:t>Kandidátské země</a:t>
            </a:r>
            <a:r>
              <a:rPr lang="cs-CZ" altLang="cs-CZ" sz="2400" dirty="0" smtClean="0"/>
              <a:t>: Turecko, Bývalá jugoslávská republika Makedonie</a:t>
            </a:r>
          </a:p>
          <a:p>
            <a:pPr lvl="1">
              <a:defRPr/>
            </a:pPr>
            <a:endParaRPr lang="cs-CZ" altLang="cs-CZ" sz="2400" dirty="0"/>
          </a:p>
          <a:p>
            <a:pPr lvl="1">
              <a:defRPr/>
            </a:pPr>
            <a:endParaRPr lang="cs-CZ" altLang="cs-CZ" sz="1800" dirty="0" smtClean="0"/>
          </a:p>
          <a:p>
            <a:pPr algn="ctr" eaLnBrk="1" hangingPunct="1">
              <a:buFontTx/>
              <a:buNone/>
              <a:defRPr/>
            </a:pPr>
            <a:endParaRPr lang="cs-CZ" altLang="cs-CZ" b="1" dirty="0" smtClean="0">
              <a:solidFill>
                <a:srgbClr val="FF000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DB519-95A2-4B58-AF63-3A23D4E79F31}" type="slidenum">
              <a:rPr lang="cs-CZ" altLang="cs-CZ" smtClean="0"/>
              <a:pPr>
                <a:defRPr/>
              </a:pPr>
              <a:t>5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24075" y="188913"/>
            <a:ext cx="6562725" cy="706437"/>
          </a:xfrm>
        </p:spPr>
        <p:txBody>
          <a:bodyPr/>
          <a:lstStyle/>
          <a:p>
            <a:pPr algn="l" eaLnBrk="1" hangingPunct="1"/>
            <a:r>
              <a:rPr lang="cs-CZ" altLang="cs-CZ" sz="3600" b="1" dirty="0" smtClean="0"/>
              <a:t>Erasmus + / studijní stáž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0" lvl="4" indent="0">
              <a:buNone/>
            </a:pPr>
            <a:r>
              <a:rPr lang="cs-CZ" sz="2400" i="1" u="sng" dirty="0" smtClean="0"/>
              <a:t>Seznam fakultních inter-institucionálních smluv je na: </a:t>
            </a:r>
          </a:p>
          <a:p>
            <a:pPr marL="1828800" lvl="4" indent="0">
              <a:buNone/>
            </a:pPr>
            <a:r>
              <a:rPr lang="cs-CZ" altLang="cs-CZ" sz="2400" b="1" dirty="0" smtClean="0">
                <a:solidFill>
                  <a:srgbClr val="000000"/>
                </a:solidFill>
              </a:rPr>
              <a:t>www.international.zcu.cz </a:t>
            </a:r>
            <a:r>
              <a:rPr lang="el-GR" altLang="cs-CZ" sz="2400" b="1" noProof="1" smtClean="0">
                <a:solidFill>
                  <a:srgbClr val="000000"/>
                </a:solidFill>
              </a:rPr>
              <a:t>&gt; </a:t>
            </a:r>
            <a:r>
              <a:rPr lang="en-US" altLang="cs-CZ" sz="2400" b="1" noProof="1" smtClean="0">
                <a:solidFill>
                  <a:srgbClr val="000000"/>
                </a:solidFill>
              </a:rPr>
              <a:t>Informace</a:t>
            </a:r>
            <a:r>
              <a:rPr lang="cs-CZ" altLang="cs-CZ" sz="2400" b="1" noProof="1" smtClean="0">
                <a:solidFill>
                  <a:srgbClr val="000000"/>
                </a:solidFill>
              </a:rPr>
              <a:t> </a:t>
            </a:r>
            <a:r>
              <a:rPr lang="en-US" altLang="cs-CZ" sz="2400" b="1" noProof="1" smtClean="0">
                <a:solidFill>
                  <a:srgbClr val="000000"/>
                </a:solidFill>
              </a:rPr>
              <a:t>pro studenty</a:t>
            </a:r>
            <a:r>
              <a:rPr lang="en-US" altLang="cs-CZ" sz="2400" b="1" dirty="0" smtClean="0">
                <a:solidFill>
                  <a:srgbClr val="000000"/>
                </a:solidFill>
              </a:rPr>
              <a:t> </a:t>
            </a:r>
            <a:r>
              <a:rPr lang="el-GR" altLang="cs-CZ" sz="2400" b="1" dirty="0">
                <a:solidFill>
                  <a:srgbClr val="000000"/>
                </a:solidFill>
              </a:rPr>
              <a:t>&gt;</a:t>
            </a:r>
            <a:r>
              <a:rPr lang="de-DE" altLang="cs-CZ" sz="2400" b="1" dirty="0">
                <a:solidFill>
                  <a:srgbClr val="000000"/>
                </a:solidFill>
              </a:rPr>
              <a:t> Erasmus </a:t>
            </a:r>
            <a:r>
              <a:rPr lang="el-GR" altLang="cs-CZ" sz="2400" b="1" dirty="0">
                <a:solidFill>
                  <a:srgbClr val="000000"/>
                </a:solidFill>
              </a:rPr>
              <a:t>&gt;</a:t>
            </a:r>
            <a:r>
              <a:rPr lang="de-DE" altLang="cs-CZ" sz="2400" b="1" dirty="0">
                <a:solidFill>
                  <a:srgbClr val="000000"/>
                </a:solidFill>
              </a:rPr>
              <a:t> Erasmus+: meziinstituc. </a:t>
            </a:r>
            <a:r>
              <a:rPr lang="cs-CZ" altLang="cs-CZ" sz="2400" b="1" dirty="0">
                <a:solidFill>
                  <a:srgbClr val="000000"/>
                </a:solidFill>
              </a:rPr>
              <a:t>s</a:t>
            </a:r>
            <a:r>
              <a:rPr lang="de-DE" altLang="cs-CZ" sz="2400" b="1" dirty="0">
                <a:solidFill>
                  <a:srgbClr val="000000"/>
                </a:solidFill>
              </a:rPr>
              <a:t>mlouvy </a:t>
            </a:r>
            <a:r>
              <a:rPr lang="el-GR" altLang="cs-CZ" sz="2400" b="1" dirty="0">
                <a:solidFill>
                  <a:srgbClr val="000000"/>
                </a:solidFill>
              </a:rPr>
              <a:t>&gt;</a:t>
            </a:r>
            <a:r>
              <a:rPr lang="de-DE" altLang="cs-CZ" sz="2400" b="1" dirty="0">
                <a:solidFill>
                  <a:srgbClr val="000000"/>
                </a:solidFill>
              </a:rPr>
              <a:t> </a:t>
            </a:r>
            <a:r>
              <a:rPr lang="cs-CZ" altLang="cs-CZ" sz="2400" b="1" dirty="0">
                <a:solidFill>
                  <a:srgbClr val="000000"/>
                </a:solidFill>
              </a:rPr>
              <a:t>Fakulta </a:t>
            </a:r>
            <a:endParaRPr lang="cs-CZ" altLang="cs-CZ" sz="2400" b="1" dirty="0" smtClean="0">
              <a:solidFill>
                <a:srgbClr val="000000"/>
              </a:solidFill>
            </a:endParaRPr>
          </a:p>
          <a:p>
            <a:pPr marL="1828800" lvl="4" indent="0">
              <a:buNone/>
            </a:pPr>
            <a:endParaRPr lang="cs-CZ" altLang="cs-CZ" sz="2400" b="1" dirty="0">
              <a:solidFill>
                <a:srgbClr val="000000"/>
              </a:solidFill>
            </a:endParaRPr>
          </a:p>
          <a:p>
            <a:pPr lvl="4">
              <a:buFontTx/>
              <a:buChar char="-"/>
            </a:pPr>
            <a:r>
              <a:rPr lang="cs-CZ" altLang="cs-CZ" sz="2400" b="1" dirty="0" smtClean="0">
                <a:solidFill>
                  <a:srgbClr val="000000"/>
                </a:solidFill>
              </a:rPr>
              <a:t>Zahraniční univerzita – Erasmus kód</a:t>
            </a:r>
          </a:p>
          <a:p>
            <a:pPr lvl="4">
              <a:buFontTx/>
              <a:buChar char="-"/>
            </a:pPr>
            <a:r>
              <a:rPr lang="cs-CZ" altLang="cs-CZ" sz="2400" b="1" dirty="0" smtClean="0">
                <a:solidFill>
                  <a:srgbClr val="000000"/>
                </a:solidFill>
              </a:rPr>
              <a:t>Kontaktní osoba na ZČU</a:t>
            </a:r>
          </a:p>
          <a:p>
            <a:pPr lvl="4">
              <a:buFontTx/>
              <a:buChar char="-"/>
            </a:pPr>
            <a:r>
              <a:rPr lang="cs-CZ" altLang="cs-CZ" sz="2400" b="1" dirty="0" smtClean="0">
                <a:solidFill>
                  <a:srgbClr val="000000"/>
                </a:solidFill>
              </a:rPr>
              <a:t>Počet studentů a měsíců</a:t>
            </a:r>
          </a:p>
          <a:p>
            <a:pPr lvl="4">
              <a:buFontTx/>
              <a:buChar char="-"/>
            </a:pPr>
            <a:r>
              <a:rPr lang="cs-CZ" altLang="cs-CZ" sz="2400" b="1" dirty="0" smtClean="0">
                <a:solidFill>
                  <a:srgbClr val="000000"/>
                </a:solidFill>
              </a:rPr>
              <a:t>Obor/katedra</a:t>
            </a:r>
          </a:p>
          <a:p>
            <a:pPr lvl="4">
              <a:buFontTx/>
              <a:buChar char="-"/>
            </a:pPr>
            <a:endParaRPr lang="cs-CZ" altLang="cs-CZ" dirty="0"/>
          </a:p>
          <a:p>
            <a:pPr marL="1828800" lvl="4" indent="0">
              <a:buNone/>
            </a:pPr>
            <a:endParaRPr lang="cs-CZ" i="1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DB519-95A2-4B58-AF63-3A23D4E79F31}" type="slidenum">
              <a:rPr lang="cs-CZ" altLang="cs-CZ" smtClean="0"/>
              <a:pPr>
                <a:defRPr/>
              </a:pPr>
              <a:t>6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24075" y="188913"/>
            <a:ext cx="6562725" cy="706437"/>
          </a:xfrm>
        </p:spPr>
        <p:txBody>
          <a:bodyPr/>
          <a:lstStyle/>
          <a:p>
            <a:pPr algn="l" eaLnBrk="1" hangingPunct="1"/>
            <a:r>
              <a:rPr lang="cs-CZ" altLang="cs-CZ" sz="3600" b="1" smtClean="0"/>
              <a:t>Erasmus + / studijní stáž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435975" cy="5184775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cs-CZ" altLang="cs-CZ" sz="1800" dirty="0" smtClean="0"/>
              <a:t>Studijní program (LA) si student sestavuje sám.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cs-CZ" altLang="cs-CZ" sz="1800" dirty="0" smtClean="0"/>
              <a:t>Předměty si zadá na Portál do záložky </a:t>
            </a:r>
            <a:r>
              <a:rPr lang="cs-CZ" altLang="cs-CZ" sz="1800" i="1" dirty="0" smtClean="0"/>
              <a:t>výjezd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cs-CZ" altLang="cs-CZ" sz="1800" b="1" dirty="0" smtClean="0"/>
              <a:t>Studentovi je doporučeno zapsat si </a:t>
            </a:r>
            <a:r>
              <a:rPr lang="cs-CZ" altLang="cs-CZ" sz="1800" b="1" dirty="0" smtClean="0">
                <a:solidFill>
                  <a:srgbClr val="FF0000"/>
                </a:solidFill>
              </a:rPr>
              <a:t>30 </a:t>
            </a:r>
            <a:r>
              <a:rPr lang="cs-CZ" altLang="cs-CZ" sz="1800" b="1" dirty="0" smtClean="0"/>
              <a:t>kreditů/ semestr</a:t>
            </a:r>
            <a:r>
              <a:rPr lang="cs-CZ" altLang="cs-CZ" sz="1800" dirty="0" smtClean="0"/>
              <a:t>.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cs-CZ" altLang="cs-CZ" sz="1800" b="1" dirty="0" smtClean="0"/>
              <a:t>Student musí přivézt </a:t>
            </a:r>
            <a:r>
              <a:rPr lang="cs-CZ" altLang="cs-CZ" sz="1800" b="1" dirty="0" smtClean="0">
                <a:solidFill>
                  <a:srgbClr val="FF0000"/>
                </a:solidFill>
              </a:rPr>
              <a:t>20</a:t>
            </a:r>
            <a:r>
              <a:rPr lang="cs-CZ" altLang="cs-CZ" sz="1800" b="1" dirty="0" smtClean="0"/>
              <a:t> kreditů/ semestr</a:t>
            </a:r>
            <a:r>
              <a:rPr lang="cs-CZ" altLang="cs-CZ" sz="1800" dirty="0" smtClean="0"/>
              <a:t>. 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cs-CZ" altLang="cs-CZ" sz="1800" dirty="0" smtClean="0"/>
              <a:t>Studenti obdrží před zahájením stáže celý grant – výše se diferencuje podle životních nákladů země (stanoveno NAEP  Praha)</a:t>
            </a: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  <a:buFontTx/>
              <a:buChar char="-"/>
              <a:defRPr/>
            </a:pPr>
            <a:r>
              <a:rPr lang="cs-CZ" altLang="cs-CZ" sz="1800" dirty="0" smtClean="0"/>
              <a:t>např.: 	Německo: 400€		Francie: 500€</a:t>
            </a:r>
          </a:p>
          <a:p>
            <a:pPr lvl="1" eaLnBrk="1" hangingPunct="1">
              <a:spcBef>
                <a:spcPts val="500"/>
              </a:spcBef>
              <a:spcAft>
                <a:spcPts val="500"/>
              </a:spcAft>
              <a:buFontTx/>
              <a:buNone/>
              <a:defRPr/>
            </a:pPr>
            <a:r>
              <a:rPr lang="cs-CZ" altLang="cs-CZ" sz="1800" dirty="0" smtClean="0"/>
              <a:t>			Španělsko: 400€		VB: 500€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cs-CZ" altLang="cs-CZ" sz="1800" dirty="0" smtClean="0"/>
              <a:t>Tento grant nepokryje veškeré náklady spojené s pobytem v zahraničí.</a:t>
            </a:r>
          </a:p>
          <a:p>
            <a:pPr algn="ctr" eaLnBrk="1" hangingPunct="1">
              <a:spcBef>
                <a:spcPts val="500"/>
              </a:spcBef>
              <a:spcAft>
                <a:spcPts val="500"/>
              </a:spcAft>
              <a:buFontTx/>
              <a:buNone/>
              <a:defRPr/>
            </a:pPr>
            <a:r>
              <a:rPr lang="cs-CZ" altLang="cs-CZ" sz="1800" b="1" dirty="0" smtClean="0">
                <a:solidFill>
                  <a:srgbClr val="FF0000"/>
                </a:solidFill>
              </a:rPr>
              <a:t> </a:t>
            </a:r>
            <a:r>
              <a:rPr lang="cs-CZ" altLang="cs-CZ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Projekt počítá s finanční spoluúčastí studenta!!!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buFontTx/>
              <a:buNone/>
              <a:defRPr/>
            </a:pPr>
            <a:r>
              <a:rPr lang="cs-CZ" alt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Výše stipendií zde: 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buFontTx/>
              <a:buNone/>
              <a:defRPr/>
            </a:pPr>
            <a:r>
              <a:rPr lang="cs-CZ" altLang="cs-CZ" sz="1800" b="1" dirty="0" smtClean="0">
                <a:solidFill>
                  <a:srgbClr val="000000"/>
                </a:solidFill>
              </a:rPr>
              <a:t>	</a:t>
            </a:r>
            <a:r>
              <a:rPr lang="cs-CZ" altLang="cs-CZ" sz="2400" b="1" dirty="0" smtClean="0">
                <a:solidFill>
                  <a:srgbClr val="000000"/>
                </a:solidFill>
              </a:rPr>
              <a:t>international.zcu.cz </a:t>
            </a:r>
            <a:r>
              <a:rPr lang="el-GR" altLang="cs-CZ" sz="2400" b="1" dirty="0">
                <a:solidFill>
                  <a:srgbClr val="000000"/>
                </a:solidFill>
              </a:rPr>
              <a:t>&gt; </a:t>
            </a:r>
            <a:r>
              <a:rPr lang="en-US" altLang="cs-CZ" sz="2400" b="1" noProof="1" smtClean="0">
                <a:solidFill>
                  <a:srgbClr val="000000"/>
                </a:solidFill>
              </a:rPr>
              <a:t>Informace pro studenty </a:t>
            </a:r>
            <a:r>
              <a:rPr lang="el-GR" altLang="cs-CZ" sz="2400" b="1" dirty="0" smtClean="0">
                <a:solidFill>
                  <a:srgbClr val="000000"/>
                </a:solidFill>
              </a:rPr>
              <a:t>&gt;</a:t>
            </a:r>
            <a:r>
              <a:rPr lang="de-DE" altLang="cs-CZ" sz="2400" b="1" dirty="0" smtClean="0">
                <a:solidFill>
                  <a:srgbClr val="000000"/>
                </a:solidFill>
              </a:rPr>
              <a:t> </a:t>
            </a:r>
            <a:r>
              <a:rPr lang="de-DE" altLang="cs-CZ" sz="2400" b="1" dirty="0">
                <a:solidFill>
                  <a:srgbClr val="000000"/>
                </a:solidFill>
              </a:rPr>
              <a:t>Erasmus </a:t>
            </a:r>
            <a:r>
              <a:rPr lang="el-GR" altLang="cs-CZ" sz="2400" b="1" dirty="0">
                <a:solidFill>
                  <a:srgbClr val="000000"/>
                </a:solidFill>
              </a:rPr>
              <a:t>&gt;</a:t>
            </a:r>
            <a:r>
              <a:rPr lang="de-DE" altLang="cs-CZ" sz="2400" b="1" dirty="0">
                <a:solidFill>
                  <a:srgbClr val="000000"/>
                </a:solidFill>
              </a:rPr>
              <a:t> </a:t>
            </a:r>
            <a:r>
              <a:rPr lang="cs-CZ" altLang="cs-CZ" sz="2400" b="1" dirty="0" smtClean="0">
                <a:solidFill>
                  <a:srgbClr val="000000"/>
                </a:solidFill>
              </a:rPr>
              <a:t>Výše stipendia Erasmus+ </a:t>
            </a:r>
            <a:r>
              <a:rPr lang="cs-CZ" altLang="cs-CZ" sz="2400" b="1" dirty="0" smtClean="0">
                <a:solidFill>
                  <a:srgbClr val="000000"/>
                </a:solidFill>
              </a:rPr>
              <a:t>2014-17</a:t>
            </a:r>
            <a:endParaRPr lang="cs-CZ" altLang="cs-CZ" sz="2400" b="1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endParaRPr lang="cs-CZ" altLang="cs-CZ" sz="1800" dirty="0" smtClean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DB519-95A2-4B58-AF63-3A23D4E79F31}" type="slidenum">
              <a:rPr lang="cs-CZ" altLang="cs-CZ" smtClean="0"/>
              <a:pPr>
                <a:defRPr/>
              </a:pPr>
              <a:t>7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Kontaktní  osoba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noProof="1" smtClean="0"/>
              <a:t>Mgr. Jana Ovsjanniková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dirty="0" smtClean="0">
                <a:hlinkClick r:id="rId2"/>
              </a:rPr>
              <a:t>ovsjan@rek.zcu.cz</a:t>
            </a:r>
            <a:r>
              <a:rPr lang="cs-CZ" altLang="cs-CZ" sz="2400" dirty="0" smtClean="0"/>
              <a:t> </a:t>
            </a:r>
            <a:endParaRPr lang="cs-CZ" altLang="cs-CZ" sz="2400" dirty="0" smtClean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b="1" noProof="1" smtClean="0"/>
              <a:t>Ing. Jana Čečilová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dirty="0" smtClean="0">
                <a:hlinkClick r:id="rId3"/>
              </a:rPr>
              <a:t>cecilova@rek.zcu.cz</a:t>
            </a:r>
            <a:endParaRPr lang="cs-CZ" altLang="cs-CZ" sz="2400" dirty="0" smtClean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dirty="0" smtClean="0"/>
              <a:t>Tel. 377635783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cs-CZ" altLang="cs-CZ" sz="2400" dirty="0" smtClean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dirty="0" smtClean="0"/>
              <a:t>Zahraniční vztahy ZČU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dirty="0" smtClean="0"/>
              <a:t>Univerzitní </a:t>
            </a:r>
            <a:r>
              <a:rPr lang="cs-CZ" altLang="cs-CZ" sz="2400" dirty="0" smtClean="0"/>
              <a:t>20</a:t>
            </a:r>
            <a:endParaRPr lang="cs-CZ" altLang="cs-CZ" sz="2400" dirty="0" smtClean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dirty="0" smtClean="0"/>
              <a:t>306 14 Plzeň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dirty="0" smtClean="0"/>
              <a:t>UI 112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800" dirty="0" smtClean="0">
                <a:hlinkClick r:id="rId4"/>
              </a:rPr>
              <a:t>http://international.zcu.cz</a:t>
            </a:r>
            <a:endParaRPr lang="cs-CZ" altLang="cs-CZ" sz="2800" dirty="0" smtClean="0"/>
          </a:p>
          <a:p>
            <a:pPr algn="ctr">
              <a:lnSpc>
                <a:spcPct val="80000"/>
              </a:lnSpc>
              <a:buNone/>
            </a:pPr>
            <a:r>
              <a:rPr lang="cs-CZ" altLang="cs-CZ" sz="2800" dirty="0">
                <a:hlinkClick r:id="rId5"/>
              </a:rPr>
              <a:t>www.facebook.com/zahranicnivztahy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800" dirty="0" smtClean="0"/>
              <a:t>  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DB519-95A2-4B58-AF63-3A23D4E79F31}" type="slidenum">
              <a:rPr lang="cs-CZ" altLang="cs-CZ" smtClean="0"/>
              <a:pPr>
                <a:defRPr/>
              </a:pPr>
              <a:t>8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 sz="6000" u="sng" smtClean="0">
                <a:solidFill>
                  <a:schemeClr val="tx1"/>
                </a:solidFill>
              </a:rPr>
              <a:t>Praktické stáže v EU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cs-CZ" altLang="cs-CZ" sz="3600" smtClean="0"/>
          </a:p>
          <a:p>
            <a:r>
              <a:rPr lang="cs-CZ" altLang="cs-CZ" sz="4400" smtClean="0"/>
              <a:t>Program Erasmus+ </a:t>
            </a:r>
          </a:p>
        </p:txBody>
      </p:sp>
      <p:pic>
        <p:nvPicPr>
          <p:cNvPr id="11268" name="Picture 5" descr="logoeac1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5538"/>
            <a:ext cx="23018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1575</TotalTime>
  <Words>996</Words>
  <Application>Microsoft Office PowerPoint</Application>
  <PresentationFormat>Předvádění na obrazovce (4:3)</PresentationFormat>
  <Paragraphs>182</Paragraphs>
  <Slides>22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Výchozí návrh</vt:lpstr>
      <vt:lpstr>Prezentace aplikace PowerPoint</vt:lpstr>
      <vt:lpstr>Možnosti zahraničních výjezdů  </vt:lpstr>
      <vt:lpstr>Erasmus + / student</vt:lpstr>
      <vt:lpstr>Erasmus+/ student</vt:lpstr>
      <vt:lpstr>Erasmus + / student</vt:lpstr>
      <vt:lpstr>Erasmus + / studijní stáž</vt:lpstr>
      <vt:lpstr>Erasmus + / studijní stáž</vt:lpstr>
      <vt:lpstr>Kontaktní  osoba</vt:lpstr>
      <vt:lpstr>Praktické stáže v EU</vt:lpstr>
      <vt:lpstr>Cíl odborných praktických stáží</vt:lpstr>
      <vt:lpstr>Podmínky</vt:lpstr>
      <vt:lpstr>Jak najít vhodnou organizaci</vt:lpstr>
      <vt:lpstr>Kontaktní  osoba</vt:lpstr>
      <vt:lpstr>„Freemovers“ – INTER-18</vt:lpstr>
      <vt:lpstr>„Freemovers“ – INTER-18</vt:lpstr>
      <vt:lpstr>„Freemovers“ – INTER-18</vt:lpstr>
      <vt:lpstr>Kontaktní  osoba</vt:lpstr>
      <vt:lpstr>Vládní stipendia MŠMT</vt:lpstr>
      <vt:lpstr>Další stipendia a informace</vt:lpstr>
      <vt:lpstr>    </vt:lpstr>
      <vt:lpstr>Prezentace aplikace PowerPoint</vt:lpstr>
      <vt:lpstr>Prezentace aplikace PowerPoint</vt:lpstr>
    </vt:vector>
  </TitlesOfParts>
  <Company>ZCU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UN</dc:creator>
  <cp:lastModifiedBy>Mgr. Romana SUCHÁ Ph.D.</cp:lastModifiedBy>
  <cp:revision>141</cp:revision>
  <cp:lastPrinted>2014-10-23T06:38:09Z</cp:lastPrinted>
  <dcterms:created xsi:type="dcterms:W3CDTF">2010-06-09T19:41:10Z</dcterms:created>
  <dcterms:modified xsi:type="dcterms:W3CDTF">2017-10-31T14:18:47Z</dcterms:modified>
</cp:coreProperties>
</file>